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18"/>
  </p:notesMasterIdLst>
  <p:sldIdLst>
    <p:sldId id="257" r:id="rId2"/>
    <p:sldId id="278" r:id="rId3"/>
    <p:sldId id="258" r:id="rId4"/>
    <p:sldId id="274" r:id="rId5"/>
    <p:sldId id="276" r:id="rId6"/>
    <p:sldId id="279" r:id="rId7"/>
    <p:sldId id="277" r:id="rId8"/>
    <p:sldId id="280" r:id="rId9"/>
    <p:sldId id="281" r:id="rId10"/>
    <p:sldId id="282" r:id="rId11"/>
    <p:sldId id="283" r:id="rId12"/>
    <p:sldId id="285" r:id="rId13"/>
    <p:sldId id="284" r:id="rId14"/>
    <p:sldId id="287" r:id="rId15"/>
    <p:sldId id="266" r:id="rId16"/>
    <p:sldId id="28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23" autoAdjust="0"/>
    <p:restoredTop sz="89138" autoAdjust="0"/>
  </p:normalViewPr>
  <p:slideViewPr>
    <p:cSldViewPr snapToGrid="0" showGuides="1">
      <p:cViewPr>
        <p:scale>
          <a:sx n="94" d="100"/>
          <a:sy n="94" d="100"/>
        </p:scale>
        <p:origin x="1384" y="944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06/03/19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279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1176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5106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1730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6194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9615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0042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DF9DC3-B70D-3945-8522-F51788813172}"/>
              </a:ext>
            </a:extLst>
          </p:cNvPr>
          <p:cNvSpPr/>
          <p:nvPr/>
        </p:nvSpPr>
        <p:spPr>
          <a:xfrm>
            <a:off x="-154489" y="-165970"/>
            <a:ext cx="12500975" cy="7189939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97344" y="1468794"/>
            <a:ext cx="819730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6000" b="1" dirty="0">
                <a:latin typeface="Goudy Old Style" panose="02020502050305020303" pitchFamily="18" charset="77"/>
              </a:rPr>
              <a:t>Ethnicity of Heart Disease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93848" y="4154019"/>
            <a:ext cx="2404313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endParaRPr lang="en-US" sz="2000" dirty="0">
              <a:latin typeface="Goudy Old Style" panose="02020502050305020303" pitchFamily="18" charset="77"/>
            </a:endParaRPr>
          </a:p>
          <a:p>
            <a:pPr algn="ctr">
              <a:tabLst>
                <a:tab pos="347663" algn="l"/>
              </a:tabLst>
            </a:pPr>
            <a:r>
              <a:rPr lang="en-US" sz="2400" dirty="0">
                <a:latin typeface="Goudy Old Style" panose="02020502050305020303" pitchFamily="18" charset="77"/>
              </a:rPr>
              <a:t>Preeya Dahya</a:t>
            </a:r>
          </a:p>
          <a:p>
            <a:pPr algn="ctr">
              <a:tabLst>
                <a:tab pos="347663" algn="l"/>
              </a:tabLst>
            </a:pPr>
            <a:r>
              <a:rPr lang="en-US" sz="2400" dirty="0">
                <a:latin typeface="Goudy Old Style" panose="02020502050305020303" pitchFamily="18" charset="77"/>
              </a:rPr>
              <a:t>Adam Feldstein</a:t>
            </a:r>
            <a:br>
              <a:rPr lang="en-US" sz="2400" dirty="0">
                <a:latin typeface="Goudy Old Style" panose="02020502050305020303" pitchFamily="18" charset="77"/>
              </a:rPr>
            </a:br>
            <a:r>
              <a:rPr lang="en-US" sz="2400" dirty="0">
                <a:latin typeface="Goudy Old Style" panose="02020502050305020303" pitchFamily="18" charset="77"/>
              </a:rPr>
              <a:t>Peter Myers</a:t>
            </a:r>
          </a:p>
          <a:p>
            <a:pPr algn="ctr">
              <a:tabLst>
                <a:tab pos="347663" algn="l"/>
              </a:tabLst>
            </a:pPr>
            <a:endParaRPr lang="en-US" sz="2400" dirty="0">
              <a:latin typeface="Goudy Old Style" panose="02020502050305020303" pitchFamily="18" charset="77"/>
            </a:endParaRPr>
          </a:p>
          <a:p>
            <a:pPr algn="ctr">
              <a:tabLst>
                <a:tab pos="347663" algn="l"/>
              </a:tabLst>
            </a:pPr>
            <a:r>
              <a:rPr lang="en-US" sz="2000" dirty="0">
                <a:latin typeface="Goudy Old Style" panose="02020502050305020303" pitchFamily="18" charset="77"/>
              </a:rPr>
              <a:t>Washington University</a:t>
            </a:r>
            <a:br>
              <a:rPr lang="en-US" sz="2000" dirty="0">
                <a:latin typeface="Goudy Old Style" panose="02020502050305020303" pitchFamily="18" charset="77"/>
              </a:rPr>
            </a:br>
            <a:r>
              <a:rPr lang="en-US" sz="2000" dirty="0">
                <a:latin typeface="Goudy Old Style" panose="02020502050305020303" pitchFamily="18" charset="77"/>
              </a:rPr>
              <a:t>Data Science Bootcamp</a:t>
            </a:r>
          </a:p>
          <a:p>
            <a:pPr algn="ctr">
              <a:tabLst>
                <a:tab pos="347663" algn="l"/>
              </a:tabLst>
            </a:pPr>
            <a:endParaRPr lang="en-US" sz="2400" dirty="0">
              <a:latin typeface="Goudy Old Style" panose="02020502050305020303" pitchFamily="18" charset="77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3989" y="2887824"/>
            <a:ext cx="11076225" cy="334749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7AB2A5-FFD0-F547-983A-520F4A33B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1274" y="527887"/>
            <a:ext cx="10981657" cy="211371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prstClr val="black"/>
                </a:solidFill>
                <a:latin typeface="Goudy Old Style" panose="02020502050305020303" pitchFamily="18" charset="77"/>
              </a:rPr>
              <a:t>Is there a relationship between heart disease rates and number of available fast food restaurants, regardless of ethnicity?</a:t>
            </a:r>
          </a:p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0EEAD9-67D9-5F43-9E88-5B8EF00C0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819" y="3618623"/>
            <a:ext cx="5084858" cy="245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6D8961-C7C6-3044-AD42-3941BA7B7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54" y="3618623"/>
            <a:ext cx="5016500" cy="2451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8DF46FD-625A-3542-9FFF-604C54BCBFDF}"/>
              </a:ext>
            </a:extLst>
          </p:cNvPr>
          <p:cNvSpPr txBox="1"/>
          <p:nvPr/>
        </p:nvSpPr>
        <p:spPr>
          <a:xfrm>
            <a:off x="1394092" y="3126180"/>
            <a:ext cx="412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" panose="02020502050305020303" pitchFamily="18" charset="77"/>
              </a:rPr>
              <a:t>Overall Death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D0A20C-AE2C-ED4E-BAC3-1D3E82306E08}"/>
              </a:ext>
            </a:extLst>
          </p:cNvPr>
          <p:cNvSpPr txBox="1"/>
          <p:nvPr/>
        </p:nvSpPr>
        <p:spPr>
          <a:xfrm>
            <a:off x="6767436" y="3187734"/>
            <a:ext cx="412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" panose="02020502050305020303" pitchFamily="18" charset="77"/>
              </a:rPr>
              <a:t>Fast Food Count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DFF828-154D-4346-8782-2DB60D716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42" y="3089797"/>
            <a:ext cx="4415315" cy="294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6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4" grpId="0"/>
      <p:bldP spid="2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4" y="425019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prstClr val="black"/>
                </a:solidFill>
                <a:latin typeface="Goudy Old Style" panose="02020502050305020303" pitchFamily="18" charset="77"/>
              </a:rPr>
              <a:t>Can heart disease be predicted by ethnicity, hospital availability, and fast food restaurant availability?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9F963-878D-CE42-8DDA-199BD46E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346" y="2906777"/>
            <a:ext cx="5289307" cy="352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92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061267" y="165381"/>
            <a:ext cx="206947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Limitations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804443"/>
            <a:ext cx="10087448" cy="5249113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API limitations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Data reduction due to incomplete alignment across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2014 data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2582C-61EB-D24D-A566-7CC9B57F7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733" y="3646772"/>
            <a:ext cx="2676023" cy="32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48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892152" y="165381"/>
            <a:ext cx="240771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Conclusions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/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/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/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/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1298759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611901" y="165381"/>
            <a:ext cx="96821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Extra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3"/>
            <a:ext cx="10087448" cy="154422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prstClr val="black"/>
                </a:solidFill>
                <a:latin typeface="Goudy Old Style" panose="02020502050305020303" pitchFamily="18" charset="77"/>
              </a:rPr>
              <a:t>Can heart disease be predicted by ethnicity, hospital availability, and fast food restaurant availability?</a:t>
            </a:r>
          </a:p>
        </p:txBody>
      </p: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2594866"/>
            <a:ext cx="10087449" cy="392023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738BC72-BE42-0E40-A5CF-EBD1321A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345" y="2791881"/>
            <a:ext cx="5289307" cy="35262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FAC770-81C8-CF44-BD32-2E3AA9684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344" y="2791880"/>
            <a:ext cx="5289305" cy="352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4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0AB5-CF2F-BE49-AA92-7470F15A1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92144-EA7D-A141-ADD6-E59D22489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5951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D1FCDA-C3B4-C64C-BC2C-6F2D69D7B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5951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6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274578" y="165381"/>
            <a:ext cx="364285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rgbClr val="30353F"/>
                </a:solidFill>
                <a:latin typeface="Goudy Old Style" panose="02020502050305020303" pitchFamily="18" charset="77"/>
              </a:rPr>
              <a:t>The Ugly Truth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1180095"/>
            <a:ext cx="7629016" cy="5308573"/>
          </a:xfrm>
          <a:prstGeom prst="rect">
            <a:avLst/>
          </a:prstGeom>
          <a:solidFill>
            <a:srgbClr val="CFCFC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Leading cause of death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Over 600,000 deaths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Over 700,000 heart attacks</a:t>
            </a:r>
          </a:p>
          <a:p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Multifactorial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Diabetes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Obesity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Diet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Sedentary Lifestyle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Excessive alcohol consumption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Family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E01102-57CA-814E-8816-DF7F7064FF4C}"/>
              </a:ext>
            </a:extLst>
          </p:cNvPr>
          <p:cNvSpPr txBox="1"/>
          <p:nvPr/>
        </p:nvSpPr>
        <p:spPr>
          <a:xfrm>
            <a:off x="0" y="6488668"/>
            <a:ext cx="1753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Goudy Old Style" panose="02020502050305020303" pitchFamily="18" charset="77"/>
              </a:rPr>
              <a:t>www.cdc.gov</a:t>
            </a:r>
            <a:endParaRPr lang="en-US" sz="1400" dirty="0">
              <a:latin typeface="Goudy Old Style" panose="02020502050305020303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D5FEF-C008-774E-91A7-3544C43E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434" y="2134281"/>
            <a:ext cx="4274565" cy="4662164"/>
          </a:xfrm>
          <a:prstGeom prst="rect">
            <a:avLst/>
          </a:prstGeom>
        </p:spPr>
      </p:pic>
      <p:sp>
        <p:nvSpPr>
          <p:cNvPr id="36" name="Freeform 19">
            <a:extLst>
              <a:ext uri="{FF2B5EF4-FFF2-40B4-BE49-F238E27FC236}">
                <a16:creationId xmlns:a16="http://schemas.microsoft.com/office/drawing/2014/main" id="{C6BA1BD5-B1DB-7842-8149-DFD0448EC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B6CED7-88C9-8944-B67C-3426BF207932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5672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488253" y="165381"/>
            <a:ext cx="321549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rgbClr val="30353F"/>
                </a:solidFill>
                <a:latin typeface="Goudy Old Style" panose="02020502050305020303" pitchFamily="18" charset="77"/>
              </a:rPr>
              <a:t>Our Question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What does heart disease look like across the US?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3B5C1B-2028-604A-ADBB-5136260CC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3143743"/>
            <a:ext cx="10087448" cy="3337437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endParaRPr lang="en-US" dirty="0">
              <a:solidFill>
                <a:schemeClr val="tx1"/>
              </a:solidFill>
              <a:latin typeface="Goudy Old Style" panose="0202050205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220763" y="165381"/>
            <a:ext cx="175047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5499067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Heart Disease data from Kaggle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Population data from Census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Hospital and Fast Food data from Google API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506A2-EA3C-FA4C-A350-777D47E47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089" y="3133480"/>
            <a:ext cx="6266369" cy="3179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21080C-36B6-6A40-A8A8-C99160397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691" y="3272674"/>
            <a:ext cx="6371381" cy="3010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3AF136-382B-FF4E-8D0C-81DCA0FC1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99" y="3346597"/>
            <a:ext cx="7416800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A703BB-E0F0-254C-98A2-9EF929671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391" y="3543005"/>
            <a:ext cx="4800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1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255757" y="165381"/>
            <a:ext cx="368049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 Cleaning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4137" y="911212"/>
            <a:ext cx="10123725" cy="2168367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oudy Old Style" panose="02020502050305020303" pitchFamily="18" charset="77"/>
              </a:rPr>
              <a:t>“Heart Disease Mortality Rate Among US Adults (35+)”</a:t>
            </a:r>
          </a:p>
          <a:p>
            <a:pPr marL="1257300" lvl="2" indent="-342900">
              <a:buFont typeface="System Font Regular"/>
              <a:buChar char="-"/>
            </a:pPr>
            <a:r>
              <a:rPr lang="en-US" sz="2000" dirty="0">
                <a:solidFill>
                  <a:schemeClr val="tx1"/>
                </a:solidFill>
                <a:latin typeface="Goudy Old Style" panose="02020502050305020303" pitchFamily="18" charset="77"/>
              </a:rPr>
              <a:t>32,000 columns</a:t>
            </a:r>
          </a:p>
          <a:p>
            <a:pPr marL="1257300" lvl="2" indent="-342900">
              <a:buFont typeface="System Font Regular"/>
              <a:buChar char="-"/>
            </a:pPr>
            <a:r>
              <a:rPr lang="en-US" sz="2000" dirty="0">
                <a:solidFill>
                  <a:schemeClr val="tx1"/>
                </a:solidFill>
                <a:latin typeface="Goudy Old Style" panose="02020502050305020303" pitchFamily="18" charset="77"/>
              </a:rPr>
              <a:t>Rows: State, County, Lat/Lng, Gender, Race, &amp; Deaths</a:t>
            </a:r>
          </a:p>
        </p:txBody>
      </p: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4" y="3332968"/>
            <a:ext cx="10123725" cy="2902346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0353F"/>
                </a:solidFill>
                <a:latin typeface="Goudy Old Style" panose="02020502050305020303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Steps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2400" dirty="0">
                <a:solidFill>
                  <a:srgbClr val="30353F"/>
                </a:solidFill>
                <a:latin typeface="Goudy Old Style" panose="02020502050305020303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Removed all counties with empty data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2400" dirty="0">
                <a:solidFill>
                  <a:srgbClr val="30353F"/>
                </a:solidFill>
                <a:latin typeface="Goudy Old Style" panose="02020502050305020303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Separated by county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2400" dirty="0">
                <a:solidFill>
                  <a:srgbClr val="30353F"/>
                </a:solidFill>
                <a:latin typeface="Goudy Old Style" panose="02020502050305020303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Separated by Each race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52D050E-D549-0B4A-AA04-376D8A049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256" y="4354220"/>
            <a:ext cx="5651110" cy="174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8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220767" y="165381"/>
            <a:ext cx="175047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30353F"/>
                </a:solidFill>
                <a:latin typeface="Goudy Old Style" panose="02020502050305020303" pitchFamily="18" charset="77"/>
              </a:rPr>
              <a:t>“Google Places API”</a:t>
            </a:r>
          </a:p>
          <a:p>
            <a:pPr marL="1257300" lvl="2" indent="-342900">
              <a:buFont typeface="System Font Regular"/>
              <a:buChar char="-"/>
            </a:pPr>
            <a:r>
              <a:rPr lang="en-US" sz="2000" dirty="0">
                <a:solidFill>
                  <a:srgbClr val="30353F"/>
                </a:solidFill>
                <a:latin typeface="Goudy Old Style" panose="02020502050305020303" pitchFamily="18" charset="77"/>
              </a:rPr>
              <a:t>Fast Food within (20 mi. radius)</a:t>
            </a:r>
          </a:p>
          <a:p>
            <a:pPr marL="1257300" lvl="2" indent="-342900">
              <a:buFont typeface="System Font Regular"/>
              <a:buChar char="-"/>
            </a:pPr>
            <a:r>
              <a:rPr lang="en-US" sz="2000" dirty="0">
                <a:solidFill>
                  <a:srgbClr val="30353F"/>
                </a:solidFill>
                <a:latin typeface="Goudy Old Style" panose="02020502050305020303" pitchFamily="18" charset="77"/>
              </a:rPr>
              <a:t>Hospitals (20 mi. radius)</a:t>
            </a:r>
          </a:p>
          <a:p>
            <a:pPr algn="ctr"/>
            <a:endParaRPr lang="en-US" sz="3200" dirty="0">
              <a:solidFill>
                <a:srgbClr val="30353F"/>
              </a:solidFill>
              <a:latin typeface="Goudy Old Style" panose="02020502050305020303" pitchFamily="18" charset="77"/>
            </a:endParaRPr>
          </a:p>
        </p:txBody>
      </p:sp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3404015"/>
            <a:ext cx="10087448" cy="259975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rgbClr val="30353F"/>
                </a:solidFill>
                <a:latin typeface="Goudy Old Style" panose="02020502050305020303" pitchFamily="18" charset="77"/>
              </a:rPr>
              <a:t>“Census API”</a:t>
            </a:r>
          </a:p>
          <a:p>
            <a:pPr marL="1371600" lvl="2" indent="-457200">
              <a:buFont typeface="System Font Regular"/>
              <a:buChar char="-"/>
            </a:pPr>
            <a:r>
              <a:rPr lang="en-US" sz="2000" dirty="0">
                <a:solidFill>
                  <a:srgbClr val="30353F"/>
                </a:solidFill>
                <a:latin typeface="Goudy Old Style" panose="02020502050305020303" pitchFamily="18" charset="77"/>
              </a:rPr>
              <a:t>Population of county</a:t>
            </a:r>
          </a:p>
          <a:p>
            <a:pPr marL="1371600" lvl="2" indent="-457200">
              <a:buFont typeface="System Font Regular"/>
              <a:buChar char="-"/>
            </a:pPr>
            <a:r>
              <a:rPr lang="en-US" sz="2000" dirty="0">
                <a:solidFill>
                  <a:srgbClr val="30353F"/>
                </a:solidFill>
                <a:latin typeface="Goudy Old Style" panose="02020502050305020303" pitchFamily="18" charset="77"/>
              </a:rPr>
              <a:t>Population of ethnic groups in county	</a:t>
            </a:r>
          </a:p>
          <a:p>
            <a:r>
              <a:rPr lang="en-US" sz="3200" dirty="0">
                <a:solidFill>
                  <a:srgbClr val="30353F"/>
                </a:solidFill>
                <a:latin typeface="Goudy Old Style" panose="02020502050305020303" pitchFamily="18" charset="77"/>
              </a:rPr>
              <a:t>	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3773D4-2BC8-FB47-881E-A8720C0D8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886" y="3471268"/>
            <a:ext cx="3563554" cy="356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3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0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1225703" y="227178"/>
            <a:ext cx="974059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Goudy Old Style" panose="02020502050305020303" pitchFamily="18" charset="77"/>
              </a:rPr>
              <a:t>How does heart disease differ between racial/ethnic groups? 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611645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604686" y="152574"/>
            <a:ext cx="1098262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Goudy Old Style" panose="02020502050305020303" pitchFamily="18" charset="77"/>
              </a:rPr>
              <a:t>Is the rate of heart disease proportional to overall population for different ethnicities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4" y="729655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96383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76804" y="188954"/>
            <a:ext cx="1143839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dirty="0">
                <a:latin typeface="Goudy Old Style" panose="02020502050305020303" pitchFamily="18" charset="77"/>
              </a:rPr>
              <a:t>Is there a relationship between heart disease rates and number of available hospitals, regardless of ethnicity?</a:t>
            </a:r>
            <a:endParaRPr lang="en-US" sz="3200" b="1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EBBBF-32AA-434C-8D26-74A2E429D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04" y="3794967"/>
            <a:ext cx="5431587" cy="710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35A187-7ACB-4212-A768-297635B24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0" t="27304" r="25798"/>
          <a:stretch/>
        </p:blipFill>
        <p:spPr>
          <a:xfrm>
            <a:off x="376804" y="1272829"/>
            <a:ext cx="3543903" cy="2293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6FD6D3-F401-4521-A62F-9F1CC177D1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2" t="20111" r="29116" b="9642"/>
          <a:stretch/>
        </p:blipFill>
        <p:spPr>
          <a:xfrm>
            <a:off x="4283335" y="1272829"/>
            <a:ext cx="3625327" cy="22998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CAC829-5906-48B2-BAF2-E16859328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6" t="18782" r="28693" b="12512"/>
          <a:stretch/>
        </p:blipFill>
        <p:spPr>
          <a:xfrm>
            <a:off x="8150942" y="1272830"/>
            <a:ext cx="3756512" cy="23028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099E4E-2488-4FBF-870A-7CBD43145E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11" y="3794967"/>
            <a:ext cx="4343383" cy="289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82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364</Words>
  <Application>Microsoft Macintosh PowerPoint</Application>
  <PresentationFormat>Widescreen</PresentationFormat>
  <Paragraphs>95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</vt:lpstr>
      <vt:lpstr>Goudy Old Style</vt:lpstr>
      <vt:lpstr>Segoe UI Light</vt:lpstr>
      <vt:lpstr>System Font Regular</vt:lpstr>
      <vt:lpstr>Office Theme</vt:lpstr>
      <vt:lpstr>Slide 1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11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2019-03-06T00:58:28Z</dcterms:created>
  <dcterms:modified xsi:type="dcterms:W3CDTF">2019-03-07T06:45:34Z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2018-11-28T19:57:57.0463439Z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